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62" r:id="rId5"/>
    <p:sldId id="260" r:id="rId6"/>
    <p:sldId id="264" r:id="rId7"/>
    <p:sldId id="263"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F0005"/>
    <a:srgbClr val="D50106"/>
    <a:srgbClr val="CA0706"/>
    <a:srgbClr val="EFF4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80"/>
    <p:restoredTop sz="96327"/>
  </p:normalViewPr>
  <p:slideViewPr>
    <p:cSldViewPr snapToGrid="0" snapToObjects="1">
      <p:cViewPr varScale="1">
        <p:scale>
          <a:sx n="128" d="100"/>
          <a:sy n="128" d="100"/>
        </p:scale>
        <p:origin x="22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3/16/21</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134801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3/16/21</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662730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3/16/21</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7955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3/16/21</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278620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3/16/21</a:t>
            </a:fld>
            <a:endParaRPr lang="en-US" dirty="0"/>
          </a:p>
        </p:txBody>
      </p:sp>
    </p:spTree>
    <p:extLst>
      <p:ext uri="{BB962C8B-B14F-4D97-AF65-F5344CB8AC3E}">
        <p14:creationId xmlns:p14="http://schemas.microsoft.com/office/powerpoint/2010/main" val="640786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3/16/21</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372817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3/16/21</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14567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3/16/21</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415070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3/16/21</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702060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3/16/21</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672763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3/16/21</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650149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3/16/21</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844178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tle 1">
            <a:extLst>
              <a:ext uri="{FF2B5EF4-FFF2-40B4-BE49-F238E27FC236}">
                <a16:creationId xmlns:a16="http://schemas.microsoft.com/office/drawing/2014/main" id="{91998E35-3E76-B54D-9592-6C8083247D3F}"/>
              </a:ext>
            </a:extLst>
          </p:cNvPr>
          <p:cNvSpPr>
            <a:spLocks noGrp="1"/>
          </p:cNvSpPr>
          <p:nvPr>
            <p:ph type="ctrTitle"/>
          </p:nvPr>
        </p:nvSpPr>
        <p:spPr>
          <a:xfrm>
            <a:off x="5710067" y="83927"/>
            <a:ext cx="6302266" cy="3284538"/>
          </a:xfrm>
        </p:spPr>
        <p:txBody>
          <a:bodyPr anchor="b">
            <a:normAutofit/>
          </a:bodyPr>
          <a:lstStyle/>
          <a:p>
            <a:pPr algn="ctr"/>
            <a:r>
              <a:rPr lang="en-US" sz="4000" dirty="0"/>
              <a:t>Big Mountain Resort</a:t>
            </a:r>
            <a:br>
              <a:rPr lang="en-US" sz="4000" dirty="0"/>
            </a:br>
            <a:r>
              <a:rPr lang="en-US" sz="4000" dirty="0"/>
              <a:t>Ticket Price Analysis</a:t>
            </a:r>
          </a:p>
        </p:txBody>
      </p:sp>
      <p:sp>
        <p:nvSpPr>
          <p:cNvPr id="3" name="Subtitle 2">
            <a:extLst>
              <a:ext uri="{FF2B5EF4-FFF2-40B4-BE49-F238E27FC236}">
                <a16:creationId xmlns:a16="http://schemas.microsoft.com/office/drawing/2014/main" id="{2A5018C7-38E7-0C41-AB1B-8F43E14DD341}"/>
              </a:ext>
            </a:extLst>
          </p:cNvPr>
          <p:cNvSpPr>
            <a:spLocks noGrp="1"/>
          </p:cNvSpPr>
          <p:nvPr>
            <p:ph type="subTitle" idx="1"/>
          </p:nvPr>
        </p:nvSpPr>
        <p:spPr>
          <a:xfrm>
            <a:off x="5670650" y="3169690"/>
            <a:ext cx="6371501" cy="1150937"/>
          </a:xfrm>
        </p:spPr>
        <p:txBody>
          <a:bodyPr anchor="t">
            <a:normAutofit/>
          </a:bodyPr>
          <a:lstStyle/>
          <a:p>
            <a:pPr algn="ctr"/>
            <a:r>
              <a:rPr lang="en-US" sz="1800" i="1" dirty="0"/>
              <a:t>Market Segment Analysis and Recommendation</a:t>
            </a:r>
          </a:p>
        </p:txBody>
      </p:sp>
      <p:sp>
        <p:nvSpPr>
          <p:cNvPr id="11" name="Freeform: Shape 10">
            <a:extLst>
              <a:ext uri="{FF2B5EF4-FFF2-40B4-BE49-F238E27FC236}">
                <a16:creationId xmlns:a16="http://schemas.microsoft.com/office/drawing/2014/main" id="{96CB0275-66F1-4491-93B8-121D0C717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14"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18D32C3D-8F76-4E99-BE56-0836CC38C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8493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A network made up of connected lines and dots">
            <a:extLst>
              <a:ext uri="{FF2B5EF4-FFF2-40B4-BE49-F238E27FC236}">
                <a16:creationId xmlns:a16="http://schemas.microsoft.com/office/drawing/2014/main" id="{7FBDCC25-D3CB-4254-A7C5-9164C5B1F1C6}"/>
              </a:ext>
            </a:extLst>
          </p:cNvPr>
          <p:cNvPicPr>
            <a:picLocks noChangeAspect="1"/>
          </p:cNvPicPr>
          <p:nvPr/>
        </p:nvPicPr>
        <p:blipFill rotWithShape="1">
          <a:blip r:embed="rId2"/>
          <a:srcRect l="6193" r="20418"/>
          <a:stretch/>
        </p:blipFill>
        <p:spPr>
          <a:xfrm>
            <a:off x="153" y="10"/>
            <a:ext cx="5033023" cy="6857990"/>
          </a:xfrm>
          <a:custGeom>
            <a:avLst/>
            <a:gdLst/>
            <a:ahLst/>
            <a:cxnLst/>
            <a:rect l="l" t="t" r="r" b="b"/>
            <a:pathLst>
              <a:path w="4710787" h="6858000">
                <a:moveTo>
                  <a:pt x="0" y="0"/>
                </a:moveTo>
                <a:lnTo>
                  <a:pt x="1214365" y="0"/>
                </a:lnTo>
                <a:lnTo>
                  <a:pt x="1994531" y="0"/>
                </a:lnTo>
                <a:lnTo>
                  <a:pt x="3087764" y="0"/>
                </a:lnTo>
                <a:lnTo>
                  <a:pt x="3109888" y="14997"/>
                </a:lnTo>
                <a:cubicBezTo>
                  <a:pt x="4137051" y="754641"/>
                  <a:pt x="4710787" y="2093192"/>
                  <a:pt x="4710787" y="3621656"/>
                </a:cubicBezTo>
                <a:cubicBezTo>
                  <a:pt x="4710787" y="4969131"/>
                  <a:pt x="3782062" y="5602839"/>
                  <a:pt x="2836437" y="6374814"/>
                </a:cubicBezTo>
                <a:cubicBezTo>
                  <a:pt x="2664234" y="6515397"/>
                  <a:pt x="2493607" y="6653108"/>
                  <a:pt x="2319789" y="6780599"/>
                </a:cubicBezTo>
                <a:lnTo>
                  <a:pt x="2208033" y="6858000"/>
                </a:lnTo>
                <a:lnTo>
                  <a:pt x="1994531" y="6858000"/>
                </a:lnTo>
                <a:lnTo>
                  <a:pt x="1214365" y="6858000"/>
                </a:lnTo>
                <a:lnTo>
                  <a:pt x="0" y="6858000"/>
                </a:lnTo>
                <a:close/>
              </a:path>
            </a:pathLst>
          </a:custGeom>
        </p:spPr>
      </p:pic>
      <p:sp>
        <p:nvSpPr>
          <p:cNvPr id="15" name="Freeform: Shape 14">
            <a:extLst>
              <a:ext uri="{FF2B5EF4-FFF2-40B4-BE49-F238E27FC236}">
                <a16:creationId xmlns:a16="http://schemas.microsoft.com/office/drawing/2014/main" id="{70766076-46F5-42D5-A773-2B3BEF2B8B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25575" y="0"/>
            <a:ext cx="2486322"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340528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AF86F0B9-DDC0-784F-A1A9-6FE453474464}"/>
              </a:ext>
            </a:extLst>
          </p:cNvPr>
          <p:cNvSpPr>
            <a:spLocks noGrp="1"/>
          </p:cNvSpPr>
          <p:nvPr>
            <p:ph type="title"/>
          </p:nvPr>
        </p:nvSpPr>
        <p:spPr>
          <a:xfrm>
            <a:off x="1920875" y="25473"/>
            <a:ext cx="6857365" cy="1344612"/>
          </a:xfrm>
        </p:spPr>
        <p:txBody>
          <a:bodyPr anchor="b">
            <a:normAutofit/>
          </a:bodyPr>
          <a:lstStyle/>
          <a:p>
            <a:r>
              <a:rPr lang="en-US" dirty="0"/>
              <a:t>Problem Identification</a:t>
            </a:r>
          </a:p>
        </p:txBody>
      </p:sp>
      <p:sp>
        <p:nvSpPr>
          <p:cNvPr id="3" name="Content Placeholder 2">
            <a:extLst>
              <a:ext uri="{FF2B5EF4-FFF2-40B4-BE49-F238E27FC236}">
                <a16:creationId xmlns:a16="http://schemas.microsoft.com/office/drawing/2014/main" id="{1D111553-0A06-AB42-ABA9-37EF65A65A44}"/>
              </a:ext>
            </a:extLst>
          </p:cNvPr>
          <p:cNvSpPr>
            <a:spLocks noGrp="1"/>
          </p:cNvSpPr>
          <p:nvPr>
            <p:ph idx="1"/>
          </p:nvPr>
        </p:nvSpPr>
        <p:spPr>
          <a:xfrm>
            <a:off x="323580" y="1667790"/>
            <a:ext cx="5712941" cy="4307991"/>
          </a:xfrm>
        </p:spPr>
        <p:txBody>
          <a:bodyPr>
            <a:normAutofit/>
          </a:bodyPr>
          <a:lstStyle/>
          <a:p>
            <a:pPr>
              <a:lnSpc>
                <a:spcPct val="100000"/>
              </a:lnSpc>
            </a:pPr>
            <a:r>
              <a:rPr lang="en-US" sz="1400" b="1" dirty="0"/>
              <a:t>Context:</a:t>
            </a:r>
          </a:p>
          <a:p>
            <a:pPr marL="285750" indent="-285750">
              <a:lnSpc>
                <a:spcPct val="100000"/>
              </a:lnSpc>
              <a:buFont typeface="Arial" panose="020B0604020202020204" pitchFamily="34" charset="0"/>
              <a:buChar char="•"/>
            </a:pPr>
            <a:r>
              <a:rPr lang="en-US" sz="1200" dirty="0"/>
              <a:t>Big Mountain Resort: 105 trails and 350,000 visitors/</a:t>
            </a:r>
            <a:r>
              <a:rPr lang="en-US" sz="1200" dirty="0" err="1"/>
              <a:t>yr</a:t>
            </a:r>
            <a:endParaRPr lang="en-US" sz="1200" dirty="0"/>
          </a:p>
          <a:p>
            <a:pPr marL="285750" indent="-285750">
              <a:lnSpc>
                <a:spcPct val="100000"/>
              </a:lnSpc>
              <a:buFont typeface="Arial" panose="020B0604020202020204" pitchFamily="34" charset="0"/>
              <a:buChar char="•"/>
            </a:pPr>
            <a:r>
              <a:rPr lang="en-US" sz="1200" dirty="0"/>
              <a:t>Recently installed additional chairlift ($1,540,000 cost)</a:t>
            </a:r>
          </a:p>
          <a:p>
            <a:pPr marL="285750" indent="-285750">
              <a:lnSpc>
                <a:spcPct val="100000"/>
              </a:lnSpc>
              <a:buFont typeface="Arial" panose="020B0604020202020204" pitchFamily="34" charset="0"/>
              <a:buChar char="•"/>
            </a:pPr>
            <a:r>
              <a:rPr lang="en-US" sz="1200" dirty="0"/>
              <a:t>Pricing strategy: charge a premium above the average price of resorts in its market segment</a:t>
            </a:r>
          </a:p>
          <a:p>
            <a:pPr>
              <a:lnSpc>
                <a:spcPct val="100000"/>
              </a:lnSpc>
            </a:pPr>
            <a:endParaRPr lang="en-US" sz="1400" b="1" dirty="0"/>
          </a:p>
          <a:p>
            <a:pPr>
              <a:lnSpc>
                <a:spcPct val="100000"/>
              </a:lnSpc>
            </a:pPr>
            <a:r>
              <a:rPr lang="en-US" sz="1400" b="1" dirty="0"/>
              <a:t>Criteria for Success:</a:t>
            </a:r>
          </a:p>
          <a:p>
            <a:pPr marL="285750" indent="-285750">
              <a:lnSpc>
                <a:spcPct val="100000"/>
              </a:lnSpc>
              <a:buFont typeface="Arial" panose="020B0604020202020204" pitchFamily="34" charset="0"/>
              <a:buChar char="•"/>
            </a:pPr>
            <a:r>
              <a:rPr lang="en-US" sz="1200" dirty="0"/>
              <a:t>Cost for new chair lift covered by reducing expenses or increasing revenue through pricing</a:t>
            </a:r>
          </a:p>
          <a:p>
            <a:pPr>
              <a:lnSpc>
                <a:spcPct val="100000"/>
              </a:lnSpc>
            </a:pPr>
            <a:endParaRPr lang="en-US" sz="1400" b="1" dirty="0"/>
          </a:p>
          <a:p>
            <a:pPr>
              <a:lnSpc>
                <a:spcPct val="100000"/>
              </a:lnSpc>
            </a:pPr>
            <a:r>
              <a:rPr lang="en-US" sz="1400" b="1" dirty="0"/>
              <a:t>Scope of Solution Space:</a:t>
            </a:r>
          </a:p>
          <a:p>
            <a:pPr marL="285750" indent="-285750">
              <a:lnSpc>
                <a:spcPct val="100000"/>
              </a:lnSpc>
              <a:buFont typeface="Arial" panose="020B0604020202020204" pitchFamily="34" charset="0"/>
              <a:buChar char="•"/>
            </a:pPr>
            <a:r>
              <a:rPr lang="en-US" sz="1200" dirty="0"/>
              <a:t>Cut costs without undermining ticket price</a:t>
            </a:r>
          </a:p>
          <a:p>
            <a:pPr marL="285750" indent="-285750">
              <a:lnSpc>
                <a:spcPct val="100000"/>
              </a:lnSpc>
              <a:buFont typeface="Arial" panose="020B0604020202020204" pitchFamily="34" charset="0"/>
              <a:buChar char="•"/>
            </a:pPr>
            <a:r>
              <a:rPr lang="en-US" sz="1200" dirty="0"/>
              <a:t>Support raising ticket price higher</a:t>
            </a:r>
          </a:p>
        </p:txBody>
      </p:sp>
      <p:sp>
        <p:nvSpPr>
          <p:cNvPr id="15" name="Content Placeholder 2">
            <a:extLst>
              <a:ext uri="{FF2B5EF4-FFF2-40B4-BE49-F238E27FC236}">
                <a16:creationId xmlns:a16="http://schemas.microsoft.com/office/drawing/2014/main" id="{F9788635-91F7-4E44-B0B0-012CD49AD2DA}"/>
              </a:ext>
            </a:extLst>
          </p:cNvPr>
          <p:cNvSpPr txBox="1">
            <a:spLocks/>
          </p:cNvSpPr>
          <p:nvPr/>
        </p:nvSpPr>
        <p:spPr>
          <a:xfrm>
            <a:off x="6155479" y="1667790"/>
            <a:ext cx="5712941" cy="4409371"/>
          </a:xfrm>
          <a:prstGeom prst="rect">
            <a:avLst/>
          </a:prstGeom>
        </p:spPr>
        <p:txBody>
          <a:bodyPr vert="horz" lIns="109728" tIns="109728" rIns="109728" bIns="91440" rtlCol="0">
            <a:normAutofit/>
          </a:bodyPr>
          <a:lst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nSpc>
                <a:spcPct val="100000"/>
              </a:lnSpc>
            </a:pPr>
            <a:r>
              <a:rPr lang="en-US" sz="1400" b="1" dirty="0"/>
              <a:t>Constraints:</a:t>
            </a:r>
          </a:p>
          <a:p>
            <a:pPr marL="285750" indent="-285750">
              <a:lnSpc>
                <a:spcPct val="100000"/>
              </a:lnSpc>
              <a:buFont typeface="Arial" panose="020B0604020202020204" pitchFamily="34" charset="0"/>
              <a:buChar char="•"/>
            </a:pPr>
            <a:r>
              <a:rPr lang="en-US" sz="1200" dirty="0"/>
              <a:t>330 resorts across the US, which apply most directly?</a:t>
            </a:r>
          </a:p>
          <a:p>
            <a:pPr marL="285750" indent="-285750">
              <a:lnSpc>
                <a:spcPct val="100000"/>
              </a:lnSpc>
              <a:buFont typeface="Arial" panose="020B0604020202020204" pitchFamily="34" charset="0"/>
              <a:buChar char="•"/>
            </a:pPr>
            <a:r>
              <a:rPr lang="en-US" sz="1200" dirty="0"/>
              <a:t>26 different variables to consider</a:t>
            </a:r>
          </a:p>
          <a:p>
            <a:pPr marL="285750" indent="-285750">
              <a:lnSpc>
                <a:spcPct val="100000"/>
              </a:lnSpc>
              <a:buFont typeface="Arial" panose="020B0604020202020204" pitchFamily="34" charset="0"/>
              <a:buChar char="•"/>
            </a:pPr>
            <a:r>
              <a:rPr lang="en-US" sz="1200" dirty="0"/>
              <a:t>Cost of chairlift is $1,540,000</a:t>
            </a:r>
          </a:p>
          <a:p>
            <a:pPr>
              <a:lnSpc>
                <a:spcPct val="100000"/>
              </a:lnSpc>
            </a:pPr>
            <a:endParaRPr lang="en-US" sz="1400" dirty="0"/>
          </a:p>
          <a:p>
            <a:pPr>
              <a:lnSpc>
                <a:spcPct val="100000"/>
              </a:lnSpc>
            </a:pPr>
            <a:r>
              <a:rPr lang="en-US" sz="1400" b="1" dirty="0"/>
              <a:t>Key Stakeholders:</a:t>
            </a:r>
          </a:p>
          <a:p>
            <a:pPr marL="171450" indent="-171450">
              <a:lnSpc>
                <a:spcPct val="100000"/>
              </a:lnSpc>
              <a:buFont typeface="Arial" panose="020B0604020202020204" pitchFamily="34" charset="0"/>
              <a:buChar char="•"/>
            </a:pPr>
            <a:r>
              <a:rPr lang="en-US" sz="1200" dirty="0"/>
              <a:t>Jimmy Blackburn: Director of Operations</a:t>
            </a:r>
          </a:p>
          <a:p>
            <a:pPr marL="171450" indent="-171450">
              <a:lnSpc>
                <a:spcPct val="100000"/>
              </a:lnSpc>
              <a:buFont typeface="Arial" panose="020B0604020202020204" pitchFamily="34" charset="0"/>
              <a:buChar char="•"/>
            </a:pPr>
            <a:r>
              <a:rPr lang="en-US" sz="1200" dirty="0"/>
              <a:t>Alesha Eisen: Database Manager</a:t>
            </a:r>
          </a:p>
          <a:p>
            <a:pPr>
              <a:lnSpc>
                <a:spcPct val="100000"/>
              </a:lnSpc>
            </a:pPr>
            <a:endParaRPr lang="en-US" sz="1400" dirty="0"/>
          </a:p>
          <a:p>
            <a:pPr>
              <a:lnSpc>
                <a:spcPct val="100000"/>
              </a:lnSpc>
            </a:pPr>
            <a:r>
              <a:rPr lang="en-US" sz="1400" b="1" dirty="0"/>
              <a:t>Key Data Sources:</a:t>
            </a:r>
          </a:p>
          <a:p>
            <a:pPr marL="285750" indent="-285750">
              <a:lnSpc>
                <a:spcPct val="100000"/>
              </a:lnSpc>
              <a:buFont typeface="Arial" panose="020B0604020202020204" pitchFamily="34" charset="0"/>
              <a:buChar char="•"/>
            </a:pPr>
            <a:r>
              <a:rPr lang="en-US" sz="1200" dirty="0"/>
              <a:t>CSV file of market competition from database manager</a:t>
            </a:r>
          </a:p>
          <a:p>
            <a:pPr marL="285750" indent="-285750">
              <a:lnSpc>
                <a:spcPct val="100000"/>
              </a:lnSpc>
              <a:buFont typeface="Arial" panose="020B0604020202020204" pitchFamily="34" charset="0"/>
              <a:buChar char="•"/>
            </a:pPr>
            <a:r>
              <a:rPr lang="en-US" sz="1200" dirty="0"/>
              <a:t>27 columns of data, both numerical and categorical</a:t>
            </a:r>
          </a:p>
        </p:txBody>
      </p:sp>
    </p:spTree>
    <p:extLst>
      <p:ext uri="{BB962C8B-B14F-4D97-AF65-F5344CB8AC3E}">
        <p14:creationId xmlns:p14="http://schemas.microsoft.com/office/powerpoint/2010/main" val="4513089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AF86F0B9-DDC0-784F-A1A9-6FE453474464}"/>
              </a:ext>
            </a:extLst>
          </p:cNvPr>
          <p:cNvSpPr>
            <a:spLocks noGrp="1"/>
          </p:cNvSpPr>
          <p:nvPr>
            <p:ph type="title"/>
          </p:nvPr>
        </p:nvSpPr>
        <p:spPr>
          <a:xfrm>
            <a:off x="1920875" y="25473"/>
            <a:ext cx="6857365" cy="1344612"/>
          </a:xfrm>
        </p:spPr>
        <p:txBody>
          <a:bodyPr anchor="b">
            <a:normAutofit/>
          </a:bodyPr>
          <a:lstStyle/>
          <a:p>
            <a:r>
              <a:rPr lang="en-US" dirty="0"/>
              <a:t>Problem Identification</a:t>
            </a:r>
          </a:p>
        </p:txBody>
      </p:sp>
      <p:sp>
        <p:nvSpPr>
          <p:cNvPr id="3" name="Content Placeholder 2">
            <a:extLst>
              <a:ext uri="{FF2B5EF4-FFF2-40B4-BE49-F238E27FC236}">
                <a16:creationId xmlns:a16="http://schemas.microsoft.com/office/drawing/2014/main" id="{1D111553-0A06-AB42-ABA9-37EF65A65A44}"/>
              </a:ext>
            </a:extLst>
          </p:cNvPr>
          <p:cNvSpPr>
            <a:spLocks noGrp="1"/>
          </p:cNvSpPr>
          <p:nvPr>
            <p:ph idx="1"/>
          </p:nvPr>
        </p:nvSpPr>
        <p:spPr>
          <a:xfrm>
            <a:off x="228601" y="1908315"/>
            <a:ext cx="5526156" cy="3940594"/>
          </a:xfrm>
        </p:spPr>
        <p:txBody>
          <a:bodyPr>
            <a:normAutofit/>
          </a:bodyPr>
          <a:lstStyle/>
          <a:p>
            <a:r>
              <a:rPr lang="en-US" dirty="0"/>
              <a:t>Problem ID Statement:</a:t>
            </a:r>
          </a:p>
          <a:p>
            <a:r>
              <a:rPr lang="en-US" i="1" dirty="0"/>
              <a:t>“What opportunities exist for Big Mountain Resort to offset the additional cost of the new chair lift by reducing operational expenditures or increasing revenue through pricing strategy before the start of the next winter season.”</a:t>
            </a:r>
          </a:p>
          <a:p>
            <a:endParaRPr lang="en-US" dirty="0"/>
          </a:p>
          <a:p>
            <a:endParaRPr lang="en-US" dirty="0"/>
          </a:p>
        </p:txBody>
      </p:sp>
      <p:pic>
        <p:nvPicPr>
          <p:cNvPr id="5" name="Picture 4" descr="Chart, histogram&#10;&#10;Description automatically generated">
            <a:extLst>
              <a:ext uri="{FF2B5EF4-FFF2-40B4-BE49-F238E27FC236}">
                <a16:creationId xmlns:a16="http://schemas.microsoft.com/office/drawing/2014/main" id="{15EC1D89-446C-9C48-8E8F-1BD473A91E02}"/>
              </a:ext>
            </a:extLst>
          </p:cNvPr>
          <p:cNvPicPr>
            <a:picLocks noChangeAspect="1"/>
          </p:cNvPicPr>
          <p:nvPr/>
        </p:nvPicPr>
        <p:blipFill>
          <a:blip r:embed="rId2"/>
          <a:stretch>
            <a:fillRect/>
          </a:stretch>
        </p:blipFill>
        <p:spPr>
          <a:xfrm>
            <a:off x="5754757" y="1930148"/>
            <a:ext cx="6095758" cy="3287712"/>
          </a:xfrm>
          <a:prstGeom prst="rect">
            <a:avLst/>
          </a:prstGeom>
        </p:spPr>
      </p:pic>
    </p:spTree>
    <p:extLst>
      <p:ext uri="{BB962C8B-B14F-4D97-AF65-F5344CB8AC3E}">
        <p14:creationId xmlns:p14="http://schemas.microsoft.com/office/powerpoint/2010/main" val="27614169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AF86F0B9-DDC0-784F-A1A9-6FE453474464}"/>
              </a:ext>
            </a:extLst>
          </p:cNvPr>
          <p:cNvSpPr>
            <a:spLocks noGrp="1"/>
          </p:cNvSpPr>
          <p:nvPr>
            <p:ph type="title"/>
          </p:nvPr>
        </p:nvSpPr>
        <p:spPr>
          <a:xfrm>
            <a:off x="1920875" y="25473"/>
            <a:ext cx="6857365" cy="1344612"/>
          </a:xfrm>
        </p:spPr>
        <p:txBody>
          <a:bodyPr anchor="b">
            <a:normAutofit/>
          </a:bodyPr>
          <a:lstStyle/>
          <a:p>
            <a:r>
              <a:rPr lang="en-US" dirty="0"/>
              <a:t>Recommendation</a:t>
            </a:r>
          </a:p>
        </p:txBody>
      </p:sp>
      <p:sp>
        <p:nvSpPr>
          <p:cNvPr id="3" name="Content Placeholder 2">
            <a:extLst>
              <a:ext uri="{FF2B5EF4-FFF2-40B4-BE49-F238E27FC236}">
                <a16:creationId xmlns:a16="http://schemas.microsoft.com/office/drawing/2014/main" id="{1D111553-0A06-AB42-ABA9-37EF65A65A44}"/>
              </a:ext>
            </a:extLst>
          </p:cNvPr>
          <p:cNvSpPr>
            <a:spLocks noGrp="1"/>
          </p:cNvSpPr>
          <p:nvPr>
            <p:ph idx="1"/>
          </p:nvPr>
        </p:nvSpPr>
        <p:spPr>
          <a:xfrm>
            <a:off x="228601" y="1543683"/>
            <a:ext cx="5526156" cy="3940594"/>
          </a:xfrm>
        </p:spPr>
        <p:txBody>
          <a:bodyPr>
            <a:normAutofit/>
          </a:bodyPr>
          <a:lstStyle/>
          <a:p>
            <a:r>
              <a:rPr lang="en-US" sz="1400" dirty="0"/>
              <a:t>Recommendation:</a:t>
            </a:r>
          </a:p>
          <a:p>
            <a:pPr marL="285750" indent="-285750">
              <a:buFont typeface="Arial" panose="020B0604020202020204" pitchFamily="34" charset="0"/>
              <a:buChar char="•"/>
            </a:pPr>
            <a:r>
              <a:rPr lang="en-US" sz="1400" dirty="0"/>
              <a:t>Modeling Scenario 2 supports higher ticket price: </a:t>
            </a:r>
            <a:r>
              <a:rPr lang="en-US" sz="1400" i="1" dirty="0"/>
              <a:t>adding run, increasing vertical drop, and adding a new chairlift</a:t>
            </a:r>
          </a:p>
          <a:p>
            <a:pPr marL="285750" indent="-285750">
              <a:buFont typeface="Arial" panose="020B0604020202020204" pitchFamily="34" charset="0"/>
              <a:buChar char="•"/>
            </a:pPr>
            <a:r>
              <a:rPr lang="en-US" sz="1400" dirty="0"/>
              <a:t>Increasing ticket price </a:t>
            </a:r>
            <a:r>
              <a:rPr lang="en-US" sz="1400" b="1" dirty="0"/>
              <a:t>$1.99 </a:t>
            </a:r>
            <a:r>
              <a:rPr lang="en-US" sz="1400" dirty="0"/>
              <a:t>will result in </a:t>
            </a:r>
            <a:r>
              <a:rPr lang="en-US" sz="1400" b="1" dirty="0"/>
              <a:t>$3,474,638 </a:t>
            </a:r>
            <a:r>
              <a:rPr lang="en-US" sz="1400" dirty="0"/>
              <a:t>of additional revenue</a:t>
            </a:r>
          </a:p>
          <a:p>
            <a:pPr marL="285750" indent="-285750">
              <a:buFont typeface="Arial" panose="020B0604020202020204" pitchFamily="34" charset="0"/>
              <a:buChar char="•"/>
            </a:pPr>
            <a:r>
              <a:rPr lang="en-US" sz="1400" dirty="0"/>
              <a:t>Revenue increase enough to cover additional operating expense from chairlift ($1,540,000)</a:t>
            </a:r>
          </a:p>
          <a:p>
            <a:pPr marL="285750" indent="-285750">
              <a:buFont typeface="Arial" panose="020B0604020202020204" pitchFamily="34" charset="0"/>
              <a:buChar char="•"/>
            </a:pPr>
            <a:r>
              <a:rPr lang="en-US" sz="1400" dirty="0"/>
              <a:t>Other opportunities exist to cut costs during maintenance (# of runs open)</a:t>
            </a:r>
            <a:endParaRPr lang="en-US" sz="1000" dirty="0"/>
          </a:p>
        </p:txBody>
      </p:sp>
      <p:grpSp>
        <p:nvGrpSpPr>
          <p:cNvPr id="20" name="Group 19">
            <a:extLst>
              <a:ext uri="{FF2B5EF4-FFF2-40B4-BE49-F238E27FC236}">
                <a16:creationId xmlns:a16="http://schemas.microsoft.com/office/drawing/2014/main" id="{E04E72EF-588D-DC4A-A34D-37801613E2B1}"/>
              </a:ext>
            </a:extLst>
          </p:cNvPr>
          <p:cNvGrpSpPr/>
          <p:nvPr/>
        </p:nvGrpSpPr>
        <p:grpSpPr>
          <a:xfrm>
            <a:off x="5754757" y="1900331"/>
            <a:ext cx="6095758" cy="3287712"/>
            <a:chOff x="5754757" y="1900331"/>
            <a:chExt cx="6095758" cy="3287712"/>
          </a:xfrm>
        </p:grpSpPr>
        <p:pic>
          <p:nvPicPr>
            <p:cNvPr id="5" name="Picture 4" descr="Chart, histogram&#10;&#10;Description automatically generated">
              <a:extLst>
                <a:ext uri="{FF2B5EF4-FFF2-40B4-BE49-F238E27FC236}">
                  <a16:creationId xmlns:a16="http://schemas.microsoft.com/office/drawing/2014/main" id="{15EC1D89-446C-9C48-8E8F-1BD473A91E02}"/>
                </a:ext>
              </a:extLst>
            </p:cNvPr>
            <p:cNvPicPr>
              <a:picLocks noChangeAspect="1"/>
            </p:cNvPicPr>
            <p:nvPr/>
          </p:nvPicPr>
          <p:blipFill>
            <a:blip r:embed="rId2"/>
            <a:stretch>
              <a:fillRect/>
            </a:stretch>
          </p:blipFill>
          <p:spPr>
            <a:xfrm>
              <a:off x="5754757" y="1900331"/>
              <a:ext cx="6095758" cy="3287712"/>
            </a:xfrm>
            <a:prstGeom prst="rect">
              <a:avLst/>
            </a:prstGeom>
          </p:spPr>
        </p:pic>
        <p:cxnSp>
          <p:nvCxnSpPr>
            <p:cNvPr id="6" name="Straight Connector 5">
              <a:extLst>
                <a:ext uri="{FF2B5EF4-FFF2-40B4-BE49-F238E27FC236}">
                  <a16:creationId xmlns:a16="http://schemas.microsoft.com/office/drawing/2014/main" id="{D0CE9130-32E1-CF40-A36C-83E68178A0E0}"/>
                </a:ext>
              </a:extLst>
            </p:cNvPr>
            <p:cNvCxnSpPr/>
            <p:nvPr/>
          </p:nvCxnSpPr>
          <p:spPr>
            <a:xfrm flipV="1">
              <a:off x="8577470" y="2117035"/>
              <a:ext cx="0" cy="2703443"/>
            </a:xfrm>
            <a:prstGeom prst="line">
              <a:avLst/>
            </a:prstGeom>
            <a:ln w="28575">
              <a:solidFill>
                <a:schemeClr val="tx1"/>
              </a:solidFill>
              <a:prstDash val="dash"/>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AEDA1E9B-FE39-FD49-A485-1E9906225A9C}"/>
                </a:ext>
              </a:extLst>
            </p:cNvPr>
            <p:cNvSpPr txBox="1"/>
            <p:nvPr/>
          </p:nvSpPr>
          <p:spPr>
            <a:xfrm>
              <a:off x="10010013" y="2651354"/>
              <a:ext cx="1292341" cy="184666"/>
            </a:xfrm>
            <a:prstGeom prst="rect">
              <a:avLst/>
            </a:prstGeom>
            <a:noFill/>
          </p:spPr>
          <p:txBody>
            <a:bodyPr wrap="none" rtlCol="0">
              <a:spAutoFit/>
            </a:bodyPr>
            <a:lstStyle/>
            <a:p>
              <a:r>
                <a:rPr lang="en-US" sz="600" b="1" dirty="0"/>
                <a:t>Big Mountain Current Price</a:t>
              </a:r>
            </a:p>
          </p:txBody>
        </p:sp>
        <p:sp>
          <p:nvSpPr>
            <p:cNvPr id="15" name="TextBox 14">
              <a:extLst>
                <a:ext uri="{FF2B5EF4-FFF2-40B4-BE49-F238E27FC236}">
                  <a16:creationId xmlns:a16="http://schemas.microsoft.com/office/drawing/2014/main" id="{182F9A86-B5C6-2B44-BAD7-21A7D446E68D}"/>
                </a:ext>
              </a:extLst>
            </p:cNvPr>
            <p:cNvSpPr txBox="1"/>
            <p:nvPr/>
          </p:nvSpPr>
          <p:spPr>
            <a:xfrm>
              <a:off x="10011694" y="2833080"/>
              <a:ext cx="1742785" cy="184666"/>
            </a:xfrm>
            <a:prstGeom prst="rect">
              <a:avLst/>
            </a:prstGeom>
            <a:noFill/>
          </p:spPr>
          <p:txBody>
            <a:bodyPr wrap="none" rtlCol="0">
              <a:spAutoFit/>
            </a:bodyPr>
            <a:lstStyle/>
            <a:p>
              <a:r>
                <a:rPr lang="en-US" sz="600" b="1" dirty="0"/>
                <a:t>Big Mountain Proposed Price Increase</a:t>
              </a:r>
            </a:p>
          </p:txBody>
        </p:sp>
        <p:cxnSp>
          <p:nvCxnSpPr>
            <p:cNvPr id="16" name="Straight Connector 15">
              <a:extLst>
                <a:ext uri="{FF2B5EF4-FFF2-40B4-BE49-F238E27FC236}">
                  <a16:creationId xmlns:a16="http://schemas.microsoft.com/office/drawing/2014/main" id="{88A0CBBA-7D73-B943-8FEB-4D1D9046B516}"/>
                </a:ext>
              </a:extLst>
            </p:cNvPr>
            <p:cNvCxnSpPr>
              <a:cxnSpLocks/>
            </p:cNvCxnSpPr>
            <p:nvPr/>
          </p:nvCxnSpPr>
          <p:spPr>
            <a:xfrm flipV="1">
              <a:off x="9467514" y="2926881"/>
              <a:ext cx="543339" cy="1"/>
            </a:xfrm>
            <a:prstGeom prst="line">
              <a:avLst/>
            </a:prstGeom>
            <a:ln w="28575">
              <a:solidFill>
                <a:schemeClr val="tx1"/>
              </a:solidFill>
              <a:prstDash val="dash"/>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344737B-C246-D945-9807-0E590EE893AF}"/>
                </a:ext>
              </a:extLst>
            </p:cNvPr>
            <p:cNvCxnSpPr>
              <a:cxnSpLocks/>
            </p:cNvCxnSpPr>
            <p:nvPr/>
          </p:nvCxnSpPr>
          <p:spPr>
            <a:xfrm flipV="1">
              <a:off x="9466520" y="2743686"/>
              <a:ext cx="543339" cy="1"/>
            </a:xfrm>
            <a:prstGeom prst="line">
              <a:avLst/>
            </a:prstGeom>
            <a:ln w="28575">
              <a:solidFill>
                <a:srgbClr val="DF0005"/>
              </a:solidFill>
              <a:prstDash val="sysDash"/>
            </a:ln>
            <a:effectLst/>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0E5D5250-23FF-4342-8C63-BC7567DC4F61}"/>
                </a:ext>
              </a:extLst>
            </p:cNvPr>
            <p:cNvSpPr/>
            <p:nvPr/>
          </p:nvSpPr>
          <p:spPr>
            <a:xfrm>
              <a:off x="10646244" y="2126974"/>
              <a:ext cx="1093252" cy="273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11768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ACC7AE7C-55BC-854D-A69A-343781206E33}"/>
              </a:ext>
            </a:extLst>
          </p:cNvPr>
          <p:cNvSpPr>
            <a:spLocks noGrp="1"/>
          </p:cNvSpPr>
          <p:nvPr>
            <p:ph type="title"/>
          </p:nvPr>
        </p:nvSpPr>
        <p:spPr>
          <a:xfrm>
            <a:off x="1920875" y="25475"/>
            <a:ext cx="6857365" cy="1344612"/>
          </a:xfrm>
        </p:spPr>
        <p:txBody>
          <a:bodyPr anchor="b">
            <a:normAutofit/>
          </a:bodyPr>
          <a:lstStyle/>
          <a:p>
            <a:r>
              <a:rPr lang="en-US" dirty="0"/>
              <a:t>Data Wrangling &amp; EDA</a:t>
            </a:r>
          </a:p>
        </p:txBody>
      </p:sp>
      <p:sp>
        <p:nvSpPr>
          <p:cNvPr id="3" name="Content Placeholder 2">
            <a:extLst>
              <a:ext uri="{FF2B5EF4-FFF2-40B4-BE49-F238E27FC236}">
                <a16:creationId xmlns:a16="http://schemas.microsoft.com/office/drawing/2014/main" id="{38D464DE-08FE-7544-AF7F-ADBC67DDB795}"/>
              </a:ext>
            </a:extLst>
          </p:cNvPr>
          <p:cNvSpPr>
            <a:spLocks noGrp="1"/>
          </p:cNvSpPr>
          <p:nvPr>
            <p:ph idx="1"/>
          </p:nvPr>
        </p:nvSpPr>
        <p:spPr>
          <a:xfrm>
            <a:off x="613990" y="1437411"/>
            <a:ext cx="6402153" cy="2846567"/>
          </a:xfrm>
        </p:spPr>
        <p:txBody>
          <a:bodyPr>
            <a:normAutofit/>
          </a:bodyPr>
          <a:lstStyle/>
          <a:p>
            <a:pPr marL="285750" indent="-285750">
              <a:lnSpc>
                <a:spcPct val="100000"/>
              </a:lnSpc>
              <a:buFont typeface="Arial" panose="020B0604020202020204" pitchFamily="34" charset="0"/>
              <a:buChar char="•"/>
            </a:pPr>
            <a:r>
              <a:rPr lang="en-US" sz="1200" dirty="0"/>
              <a:t>Removed rows with null values for ticket prices, 277 rows</a:t>
            </a:r>
          </a:p>
          <a:p>
            <a:pPr marL="285750" indent="-285750">
              <a:lnSpc>
                <a:spcPct val="100000"/>
              </a:lnSpc>
              <a:buFont typeface="Arial" panose="020B0604020202020204" pitchFamily="34" charset="0"/>
              <a:buChar char="•"/>
            </a:pPr>
            <a:r>
              <a:rPr lang="en-US" sz="1200" dirty="0"/>
              <a:t>Evaluated data for state/regional trends (PCA), decided to treat all states equally</a:t>
            </a:r>
          </a:p>
          <a:p>
            <a:pPr marL="285750" indent="-285750">
              <a:lnSpc>
                <a:spcPct val="100000"/>
              </a:lnSpc>
              <a:buFont typeface="Arial" panose="020B0604020202020204" pitchFamily="34" charset="0"/>
              <a:buChar char="•"/>
            </a:pPr>
            <a:r>
              <a:rPr lang="en-US" sz="1200" dirty="0"/>
              <a:t>Feature correlation using heatmap and scatter plots</a:t>
            </a:r>
          </a:p>
          <a:p>
            <a:pPr marL="285750" indent="-285750">
              <a:lnSpc>
                <a:spcPct val="100000"/>
              </a:lnSpc>
              <a:buFont typeface="Arial" panose="020B0604020202020204" pitchFamily="34" charset="0"/>
              <a:buChar char="•"/>
            </a:pPr>
            <a:r>
              <a:rPr lang="en-US" sz="1200" dirty="0"/>
              <a:t>Four key features with apparent linear relationship to price: </a:t>
            </a:r>
            <a:r>
              <a:rPr lang="en-US" sz="1200" i="1" dirty="0" err="1"/>
              <a:t>vertical_drop</a:t>
            </a:r>
            <a:r>
              <a:rPr lang="en-US" sz="1200" i="1" dirty="0"/>
              <a:t>, </a:t>
            </a:r>
            <a:r>
              <a:rPr lang="en-US" sz="1200" i="1" dirty="0" err="1"/>
              <a:t>fastQuads</a:t>
            </a:r>
            <a:r>
              <a:rPr lang="en-US" sz="1200" i="1" dirty="0"/>
              <a:t>, Runs, and </a:t>
            </a:r>
            <a:r>
              <a:rPr lang="en-US" sz="1200" i="1" dirty="0" err="1"/>
              <a:t>total_chairs</a:t>
            </a:r>
            <a:endParaRPr lang="en-US" sz="1200" i="1" dirty="0"/>
          </a:p>
        </p:txBody>
      </p:sp>
      <p:pic>
        <p:nvPicPr>
          <p:cNvPr id="5" name="Picture 4" descr="Chart&#10;&#10;Description automatically generated">
            <a:extLst>
              <a:ext uri="{FF2B5EF4-FFF2-40B4-BE49-F238E27FC236}">
                <a16:creationId xmlns:a16="http://schemas.microsoft.com/office/drawing/2014/main" id="{E8065A5F-18D0-C344-AC2C-3846CE8DF874}"/>
              </a:ext>
            </a:extLst>
          </p:cNvPr>
          <p:cNvPicPr>
            <a:picLocks noChangeAspect="1"/>
          </p:cNvPicPr>
          <p:nvPr/>
        </p:nvPicPr>
        <p:blipFill>
          <a:blip r:embed="rId2"/>
          <a:stretch>
            <a:fillRect/>
          </a:stretch>
        </p:blipFill>
        <p:spPr>
          <a:xfrm>
            <a:off x="101266" y="3429001"/>
            <a:ext cx="3483860" cy="2846568"/>
          </a:xfrm>
          <a:prstGeom prst="rect">
            <a:avLst/>
          </a:prstGeom>
        </p:spPr>
      </p:pic>
      <p:pic>
        <p:nvPicPr>
          <p:cNvPr id="7" name="Picture 6" descr="Chart&#10;&#10;Description automatically generated">
            <a:extLst>
              <a:ext uri="{FF2B5EF4-FFF2-40B4-BE49-F238E27FC236}">
                <a16:creationId xmlns:a16="http://schemas.microsoft.com/office/drawing/2014/main" id="{901A6808-AFB9-2C44-84E3-DEFC6B221B01}"/>
              </a:ext>
            </a:extLst>
          </p:cNvPr>
          <p:cNvPicPr>
            <a:picLocks noChangeAspect="1"/>
          </p:cNvPicPr>
          <p:nvPr/>
        </p:nvPicPr>
        <p:blipFill>
          <a:blip r:embed="rId3"/>
          <a:stretch>
            <a:fillRect/>
          </a:stretch>
        </p:blipFill>
        <p:spPr>
          <a:xfrm>
            <a:off x="3681292" y="3364700"/>
            <a:ext cx="3675161" cy="3327510"/>
          </a:xfrm>
          <a:prstGeom prst="rect">
            <a:avLst/>
          </a:prstGeom>
        </p:spPr>
      </p:pic>
      <p:pic>
        <p:nvPicPr>
          <p:cNvPr id="15" name="Picture 14" descr="Diagram&#10;&#10;Description automatically generated with low confidence">
            <a:extLst>
              <a:ext uri="{FF2B5EF4-FFF2-40B4-BE49-F238E27FC236}">
                <a16:creationId xmlns:a16="http://schemas.microsoft.com/office/drawing/2014/main" id="{3E217D02-105A-BD4B-B912-6039EB5E0CFA}"/>
              </a:ext>
            </a:extLst>
          </p:cNvPr>
          <p:cNvPicPr>
            <a:picLocks noChangeAspect="1"/>
          </p:cNvPicPr>
          <p:nvPr/>
        </p:nvPicPr>
        <p:blipFill>
          <a:blip r:embed="rId4"/>
          <a:stretch>
            <a:fillRect/>
          </a:stretch>
        </p:blipFill>
        <p:spPr>
          <a:xfrm>
            <a:off x="7437519" y="2139099"/>
            <a:ext cx="4663563" cy="4501669"/>
          </a:xfrm>
          <a:prstGeom prst="rect">
            <a:avLst/>
          </a:prstGeom>
        </p:spPr>
      </p:pic>
      <p:sp>
        <p:nvSpPr>
          <p:cNvPr id="16" name="TextBox 15">
            <a:extLst>
              <a:ext uri="{FF2B5EF4-FFF2-40B4-BE49-F238E27FC236}">
                <a16:creationId xmlns:a16="http://schemas.microsoft.com/office/drawing/2014/main" id="{1B25513C-06F8-B649-8701-4E6B3AF94B3A}"/>
              </a:ext>
            </a:extLst>
          </p:cNvPr>
          <p:cNvSpPr txBox="1"/>
          <p:nvPr/>
        </p:nvSpPr>
        <p:spPr>
          <a:xfrm>
            <a:off x="4633854" y="3205362"/>
            <a:ext cx="1770035" cy="215444"/>
          </a:xfrm>
          <a:prstGeom prst="rect">
            <a:avLst/>
          </a:prstGeom>
          <a:noFill/>
        </p:spPr>
        <p:txBody>
          <a:bodyPr wrap="none" rtlCol="0">
            <a:spAutoFit/>
          </a:bodyPr>
          <a:lstStyle/>
          <a:p>
            <a:pPr algn="ctr"/>
            <a:r>
              <a:rPr lang="en-US" sz="800" b="1" dirty="0"/>
              <a:t>Feature Correlation Heatmap</a:t>
            </a:r>
          </a:p>
        </p:txBody>
      </p:sp>
      <p:sp>
        <p:nvSpPr>
          <p:cNvPr id="17" name="TextBox 16">
            <a:extLst>
              <a:ext uri="{FF2B5EF4-FFF2-40B4-BE49-F238E27FC236}">
                <a16:creationId xmlns:a16="http://schemas.microsoft.com/office/drawing/2014/main" id="{EFE9E8B0-CF49-6B45-877C-DD355F47BBFE}"/>
              </a:ext>
            </a:extLst>
          </p:cNvPr>
          <p:cNvSpPr txBox="1"/>
          <p:nvPr/>
        </p:nvSpPr>
        <p:spPr>
          <a:xfrm>
            <a:off x="8376934" y="1930033"/>
            <a:ext cx="2784738" cy="215444"/>
          </a:xfrm>
          <a:prstGeom prst="rect">
            <a:avLst/>
          </a:prstGeom>
          <a:noFill/>
        </p:spPr>
        <p:txBody>
          <a:bodyPr wrap="none" rtlCol="0">
            <a:spAutoFit/>
          </a:bodyPr>
          <a:lstStyle/>
          <a:p>
            <a:pPr algn="ctr"/>
            <a:r>
              <a:rPr lang="en-US" sz="800" b="1" dirty="0"/>
              <a:t>Ticket Price vs Feature Correlation Scatter Plots</a:t>
            </a:r>
          </a:p>
        </p:txBody>
      </p:sp>
      <p:sp>
        <p:nvSpPr>
          <p:cNvPr id="18" name="TextBox 17">
            <a:extLst>
              <a:ext uri="{FF2B5EF4-FFF2-40B4-BE49-F238E27FC236}">
                <a16:creationId xmlns:a16="http://schemas.microsoft.com/office/drawing/2014/main" id="{E77E9F73-151B-DC46-A12D-8726F5A5213D}"/>
              </a:ext>
            </a:extLst>
          </p:cNvPr>
          <p:cNvSpPr txBox="1"/>
          <p:nvPr/>
        </p:nvSpPr>
        <p:spPr>
          <a:xfrm>
            <a:off x="867772" y="3242434"/>
            <a:ext cx="1962397" cy="215444"/>
          </a:xfrm>
          <a:prstGeom prst="rect">
            <a:avLst/>
          </a:prstGeom>
          <a:noFill/>
        </p:spPr>
        <p:txBody>
          <a:bodyPr wrap="none" rtlCol="0">
            <a:spAutoFit/>
          </a:bodyPr>
          <a:lstStyle/>
          <a:p>
            <a:pPr algn="ctr"/>
            <a:r>
              <a:rPr lang="en-US" sz="800" b="1" dirty="0"/>
              <a:t>PC1 vs PC 2 Quartile Scatter Plot</a:t>
            </a:r>
          </a:p>
        </p:txBody>
      </p:sp>
      <p:sp>
        <p:nvSpPr>
          <p:cNvPr id="19" name="5-Point Star 18">
            <a:extLst>
              <a:ext uri="{FF2B5EF4-FFF2-40B4-BE49-F238E27FC236}">
                <a16:creationId xmlns:a16="http://schemas.microsoft.com/office/drawing/2014/main" id="{E1822FBF-D979-3142-8704-103CE53DACA3}"/>
              </a:ext>
            </a:extLst>
          </p:cNvPr>
          <p:cNvSpPr/>
          <p:nvPr/>
        </p:nvSpPr>
        <p:spPr>
          <a:xfrm>
            <a:off x="9511748" y="2414688"/>
            <a:ext cx="149087" cy="149087"/>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5-Point Star 19">
            <a:extLst>
              <a:ext uri="{FF2B5EF4-FFF2-40B4-BE49-F238E27FC236}">
                <a16:creationId xmlns:a16="http://schemas.microsoft.com/office/drawing/2014/main" id="{E9E56A8A-A6C4-224E-B8DE-0653A565EE71}"/>
              </a:ext>
            </a:extLst>
          </p:cNvPr>
          <p:cNvSpPr/>
          <p:nvPr/>
        </p:nvSpPr>
        <p:spPr>
          <a:xfrm>
            <a:off x="11898883" y="3696701"/>
            <a:ext cx="149087" cy="149087"/>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5-Point Star 20">
            <a:extLst>
              <a:ext uri="{FF2B5EF4-FFF2-40B4-BE49-F238E27FC236}">
                <a16:creationId xmlns:a16="http://schemas.microsoft.com/office/drawing/2014/main" id="{B36D6C8F-A972-D046-B107-5C39DEB456F7}"/>
              </a:ext>
            </a:extLst>
          </p:cNvPr>
          <p:cNvSpPr/>
          <p:nvPr/>
        </p:nvSpPr>
        <p:spPr>
          <a:xfrm>
            <a:off x="10709501" y="3696700"/>
            <a:ext cx="149087" cy="149087"/>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5-Point Star 21">
            <a:extLst>
              <a:ext uri="{FF2B5EF4-FFF2-40B4-BE49-F238E27FC236}">
                <a16:creationId xmlns:a16="http://schemas.microsoft.com/office/drawing/2014/main" id="{4E7447AE-C416-2A4F-AF2F-905C7BCBD085}"/>
              </a:ext>
            </a:extLst>
          </p:cNvPr>
          <p:cNvSpPr/>
          <p:nvPr/>
        </p:nvSpPr>
        <p:spPr>
          <a:xfrm>
            <a:off x="9508419" y="3052714"/>
            <a:ext cx="149087" cy="149087"/>
          </a:xfrm>
          <a:prstGeom prst="star5">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76874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ACC7AE7C-55BC-854D-A69A-343781206E33}"/>
              </a:ext>
            </a:extLst>
          </p:cNvPr>
          <p:cNvSpPr>
            <a:spLocks noGrp="1"/>
          </p:cNvSpPr>
          <p:nvPr>
            <p:ph type="title"/>
          </p:nvPr>
        </p:nvSpPr>
        <p:spPr>
          <a:xfrm>
            <a:off x="1920875" y="25475"/>
            <a:ext cx="6857365" cy="1344612"/>
          </a:xfrm>
        </p:spPr>
        <p:txBody>
          <a:bodyPr anchor="b">
            <a:normAutofit/>
          </a:bodyPr>
          <a:lstStyle/>
          <a:p>
            <a:r>
              <a:rPr lang="en-US" dirty="0"/>
              <a:t>Pre-Processing &amp; Training</a:t>
            </a:r>
          </a:p>
        </p:txBody>
      </p:sp>
      <p:sp>
        <p:nvSpPr>
          <p:cNvPr id="3" name="Content Placeholder 2">
            <a:extLst>
              <a:ext uri="{FF2B5EF4-FFF2-40B4-BE49-F238E27FC236}">
                <a16:creationId xmlns:a16="http://schemas.microsoft.com/office/drawing/2014/main" id="{38D464DE-08FE-7544-AF7F-ADBC67DDB795}"/>
              </a:ext>
            </a:extLst>
          </p:cNvPr>
          <p:cNvSpPr>
            <a:spLocks noGrp="1"/>
          </p:cNvSpPr>
          <p:nvPr>
            <p:ph idx="1"/>
          </p:nvPr>
        </p:nvSpPr>
        <p:spPr>
          <a:xfrm>
            <a:off x="616223" y="1374723"/>
            <a:ext cx="6162260" cy="3409978"/>
          </a:xfrm>
        </p:spPr>
        <p:txBody>
          <a:bodyPr>
            <a:normAutofit/>
          </a:bodyPr>
          <a:lstStyle/>
          <a:p>
            <a:pPr marL="171450" indent="-171450">
              <a:lnSpc>
                <a:spcPct val="100000"/>
              </a:lnSpc>
              <a:buFont typeface="Arial" panose="020B0604020202020204" pitchFamily="34" charset="0"/>
              <a:buChar char="•"/>
            </a:pPr>
            <a:r>
              <a:rPr lang="en-US" sz="1200" dirty="0"/>
              <a:t>Separated dataset into test/train splits (70/30)</a:t>
            </a:r>
          </a:p>
          <a:p>
            <a:pPr marL="171450" indent="-171450">
              <a:lnSpc>
                <a:spcPct val="100000"/>
              </a:lnSpc>
              <a:buFont typeface="Arial" panose="020B0604020202020204" pitchFamily="34" charset="0"/>
              <a:buChar char="•"/>
            </a:pPr>
            <a:r>
              <a:rPr lang="en-US" sz="1200" dirty="0"/>
              <a:t>Using mean ticket price of the dataset: $63.81 (MAE = ~$19)</a:t>
            </a:r>
          </a:p>
          <a:p>
            <a:pPr marL="171450" indent="-171450">
              <a:lnSpc>
                <a:spcPct val="100000"/>
              </a:lnSpc>
              <a:buFont typeface="Arial" panose="020B0604020202020204" pitchFamily="34" charset="0"/>
              <a:buChar char="•"/>
            </a:pPr>
            <a:r>
              <a:rPr lang="en-US" sz="1200" dirty="0"/>
              <a:t>Linear Regression model, imputed values using mean and median, no difference, better than using mean (MAE = ~$9)</a:t>
            </a:r>
          </a:p>
          <a:p>
            <a:pPr marL="171450" indent="-171450">
              <a:lnSpc>
                <a:spcPct val="100000"/>
              </a:lnSpc>
              <a:buFont typeface="Arial" panose="020B0604020202020204" pitchFamily="34" charset="0"/>
              <a:buChar char="•"/>
            </a:pPr>
            <a:r>
              <a:rPr lang="en-US" sz="1200" dirty="0"/>
              <a:t>Refined linear model using </a:t>
            </a:r>
            <a:r>
              <a:rPr lang="en-US" sz="1200" dirty="0" err="1"/>
              <a:t>GridsearchCV</a:t>
            </a:r>
            <a:r>
              <a:rPr lang="en-US" sz="1200" dirty="0"/>
              <a:t> to use only the best features in the model (</a:t>
            </a:r>
            <a:r>
              <a:rPr lang="en-US" sz="1200" dirty="0" err="1"/>
              <a:t>selectkbest</a:t>
            </a:r>
            <a:r>
              <a:rPr lang="en-US" sz="1200" dirty="0"/>
              <a:t>) and limit over-fitting</a:t>
            </a:r>
          </a:p>
          <a:p>
            <a:pPr marL="171450" indent="-171450">
              <a:lnSpc>
                <a:spcPct val="100000"/>
              </a:lnSpc>
              <a:buFont typeface="Arial" panose="020B0604020202020204" pitchFamily="34" charset="0"/>
              <a:buChar char="•"/>
            </a:pPr>
            <a:r>
              <a:rPr lang="en-US" sz="1200" dirty="0"/>
              <a:t>Random Forest regression model resulted in best performance of the models tested, with lower CV MAE by ~$1 and less variability</a:t>
            </a:r>
          </a:p>
          <a:p>
            <a:pPr marL="171450" indent="-171450">
              <a:lnSpc>
                <a:spcPct val="100000"/>
              </a:lnSpc>
              <a:buFont typeface="Arial" panose="020B0604020202020204" pitchFamily="34" charset="0"/>
              <a:buChar char="•"/>
            </a:pPr>
            <a:r>
              <a:rPr lang="en-US" sz="1200" dirty="0"/>
              <a:t>Identified 4 key features for modeling from RF model</a:t>
            </a:r>
          </a:p>
          <a:p>
            <a:pPr marL="171450" indent="-171450">
              <a:lnSpc>
                <a:spcPct val="100000"/>
              </a:lnSpc>
              <a:buFont typeface="Arial" panose="020B0604020202020204" pitchFamily="34" charset="0"/>
              <a:buChar char="•"/>
            </a:pPr>
            <a:r>
              <a:rPr lang="en-US" sz="1200" dirty="0"/>
              <a:t>CV score vs training set size suggests we have enough data</a:t>
            </a:r>
          </a:p>
        </p:txBody>
      </p:sp>
      <p:pic>
        <p:nvPicPr>
          <p:cNvPr id="5" name="Picture 4" descr="Chart&#10;&#10;Description automatically generated">
            <a:extLst>
              <a:ext uri="{FF2B5EF4-FFF2-40B4-BE49-F238E27FC236}">
                <a16:creationId xmlns:a16="http://schemas.microsoft.com/office/drawing/2014/main" id="{C209AB8D-6C87-5D49-9A15-FC292BA99819}"/>
              </a:ext>
            </a:extLst>
          </p:cNvPr>
          <p:cNvPicPr>
            <a:picLocks noChangeAspect="1"/>
          </p:cNvPicPr>
          <p:nvPr/>
        </p:nvPicPr>
        <p:blipFill>
          <a:blip r:embed="rId2"/>
          <a:stretch>
            <a:fillRect/>
          </a:stretch>
        </p:blipFill>
        <p:spPr>
          <a:xfrm>
            <a:off x="7529199" y="4736506"/>
            <a:ext cx="3783127" cy="1975633"/>
          </a:xfrm>
          <a:prstGeom prst="rect">
            <a:avLst/>
          </a:prstGeom>
        </p:spPr>
      </p:pic>
      <p:pic>
        <p:nvPicPr>
          <p:cNvPr id="7" name="Picture 6" descr="Chart, histogram&#10;&#10;Description automatically generated">
            <a:extLst>
              <a:ext uri="{FF2B5EF4-FFF2-40B4-BE49-F238E27FC236}">
                <a16:creationId xmlns:a16="http://schemas.microsoft.com/office/drawing/2014/main" id="{C098EE5F-4E3B-BE44-87B8-BC7830257BC0}"/>
              </a:ext>
            </a:extLst>
          </p:cNvPr>
          <p:cNvPicPr>
            <a:picLocks noChangeAspect="1"/>
          </p:cNvPicPr>
          <p:nvPr/>
        </p:nvPicPr>
        <p:blipFill>
          <a:blip r:embed="rId3"/>
          <a:stretch>
            <a:fillRect/>
          </a:stretch>
        </p:blipFill>
        <p:spPr>
          <a:xfrm>
            <a:off x="7356981" y="1363289"/>
            <a:ext cx="4127564" cy="3261040"/>
          </a:xfrm>
          <a:prstGeom prst="rect">
            <a:avLst/>
          </a:prstGeom>
        </p:spPr>
      </p:pic>
      <p:pic>
        <p:nvPicPr>
          <p:cNvPr id="15" name="Picture 14" descr="Chart&#10;&#10;Description automatically generated">
            <a:extLst>
              <a:ext uri="{FF2B5EF4-FFF2-40B4-BE49-F238E27FC236}">
                <a16:creationId xmlns:a16="http://schemas.microsoft.com/office/drawing/2014/main" id="{05B67681-61EF-DD4D-8C46-B9400816E1D7}"/>
              </a:ext>
            </a:extLst>
          </p:cNvPr>
          <p:cNvPicPr>
            <a:picLocks noChangeAspect="1"/>
          </p:cNvPicPr>
          <p:nvPr/>
        </p:nvPicPr>
        <p:blipFill>
          <a:blip r:embed="rId4"/>
          <a:stretch>
            <a:fillRect/>
          </a:stretch>
        </p:blipFill>
        <p:spPr>
          <a:xfrm>
            <a:off x="1042022" y="4428229"/>
            <a:ext cx="4307535" cy="2254023"/>
          </a:xfrm>
          <a:prstGeom prst="rect">
            <a:avLst/>
          </a:prstGeom>
        </p:spPr>
      </p:pic>
    </p:spTree>
    <p:extLst>
      <p:ext uri="{BB962C8B-B14F-4D97-AF65-F5344CB8AC3E}">
        <p14:creationId xmlns:p14="http://schemas.microsoft.com/office/powerpoint/2010/main" val="1692117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ACC7AE7C-55BC-854D-A69A-343781206E33}"/>
              </a:ext>
            </a:extLst>
          </p:cNvPr>
          <p:cNvSpPr>
            <a:spLocks noGrp="1"/>
          </p:cNvSpPr>
          <p:nvPr>
            <p:ph type="title"/>
          </p:nvPr>
        </p:nvSpPr>
        <p:spPr>
          <a:xfrm>
            <a:off x="1920875" y="25475"/>
            <a:ext cx="6857365" cy="1344612"/>
          </a:xfrm>
        </p:spPr>
        <p:txBody>
          <a:bodyPr anchor="b">
            <a:normAutofit/>
          </a:bodyPr>
          <a:lstStyle/>
          <a:p>
            <a:r>
              <a:rPr lang="en-US" dirty="0"/>
              <a:t>Scenario Modeling</a:t>
            </a:r>
          </a:p>
        </p:txBody>
      </p:sp>
      <p:sp>
        <p:nvSpPr>
          <p:cNvPr id="3" name="Content Placeholder 2">
            <a:extLst>
              <a:ext uri="{FF2B5EF4-FFF2-40B4-BE49-F238E27FC236}">
                <a16:creationId xmlns:a16="http://schemas.microsoft.com/office/drawing/2014/main" id="{38D464DE-08FE-7544-AF7F-ADBC67DDB795}"/>
              </a:ext>
            </a:extLst>
          </p:cNvPr>
          <p:cNvSpPr>
            <a:spLocks noGrp="1"/>
          </p:cNvSpPr>
          <p:nvPr>
            <p:ph idx="1"/>
          </p:nvPr>
        </p:nvSpPr>
        <p:spPr>
          <a:xfrm>
            <a:off x="185534" y="1411473"/>
            <a:ext cx="6553196" cy="4131920"/>
          </a:xfrm>
        </p:spPr>
        <p:txBody>
          <a:bodyPr>
            <a:normAutofit/>
          </a:bodyPr>
          <a:lstStyle/>
          <a:p>
            <a:pPr>
              <a:lnSpc>
                <a:spcPct val="100000"/>
              </a:lnSpc>
            </a:pPr>
            <a:r>
              <a:rPr lang="en-US" sz="1200" i="1" dirty="0"/>
              <a:t>Scenarios run using RF regression model, approx. 350,000 visitors</a:t>
            </a:r>
          </a:p>
          <a:p>
            <a:pPr>
              <a:lnSpc>
                <a:spcPct val="100000"/>
              </a:lnSpc>
            </a:pPr>
            <a:r>
              <a:rPr lang="en-US" sz="1200" b="1" dirty="0"/>
              <a:t>Scenario 1:</a:t>
            </a:r>
            <a:r>
              <a:rPr lang="en-US" sz="1200" dirty="0"/>
              <a:t> Close zero to 10 of least used runs</a:t>
            </a:r>
          </a:p>
          <a:p>
            <a:pPr marL="171450" indent="-171450">
              <a:lnSpc>
                <a:spcPct val="100000"/>
              </a:lnSpc>
              <a:buFont typeface="Arial" panose="020B0604020202020204" pitchFamily="34" charset="0"/>
              <a:buChar char="•"/>
            </a:pPr>
            <a:r>
              <a:rPr lang="en-US" sz="1200" dirty="0"/>
              <a:t>Negative impact on ticket price support, increases significantly above 5 runs closed, no change from 3-5 runs closed</a:t>
            </a:r>
          </a:p>
          <a:p>
            <a:pPr>
              <a:lnSpc>
                <a:spcPct val="100000"/>
              </a:lnSpc>
            </a:pPr>
            <a:r>
              <a:rPr lang="en-US" sz="1200" b="1" dirty="0"/>
              <a:t>Scenario 2:</a:t>
            </a:r>
            <a:r>
              <a:rPr lang="en-US" sz="1200" dirty="0"/>
              <a:t> Add a run, increase vertical drop 150ft, add a chairlift</a:t>
            </a:r>
          </a:p>
          <a:p>
            <a:pPr marL="171450" indent="-171450">
              <a:lnSpc>
                <a:spcPct val="100000"/>
              </a:lnSpc>
              <a:buFont typeface="Arial" panose="020B0604020202020204" pitchFamily="34" charset="0"/>
              <a:buChar char="•"/>
            </a:pPr>
            <a:r>
              <a:rPr lang="en-US" sz="1200" dirty="0"/>
              <a:t>Positive impact on ticket price, supports raising ticket price </a:t>
            </a:r>
            <a:r>
              <a:rPr lang="en-US" sz="1200" u="sng" dirty="0"/>
              <a:t>$1.99</a:t>
            </a:r>
          </a:p>
          <a:p>
            <a:pPr marL="171450" indent="-171450">
              <a:lnSpc>
                <a:spcPct val="100000"/>
              </a:lnSpc>
              <a:buFont typeface="Arial" panose="020B0604020202020204" pitchFamily="34" charset="0"/>
              <a:buChar char="•"/>
            </a:pPr>
            <a:r>
              <a:rPr lang="en-US" sz="1200" dirty="0"/>
              <a:t>Additional revenue from ticket price increase = </a:t>
            </a:r>
            <a:r>
              <a:rPr lang="en-US" sz="1200" u="sng" dirty="0"/>
              <a:t>$3,474,638</a:t>
            </a:r>
          </a:p>
          <a:p>
            <a:pPr>
              <a:lnSpc>
                <a:spcPct val="100000"/>
              </a:lnSpc>
            </a:pPr>
            <a:r>
              <a:rPr lang="en-US" sz="1200" b="1" dirty="0"/>
              <a:t>Scenario 3:</a:t>
            </a:r>
            <a:r>
              <a:rPr lang="en-US" sz="1200" dirty="0"/>
              <a:t> Scenario 2, plus adding 2 acres of snow-making area</a:t>
            </a:r>
          </a:p>
          <a:p>
            <a:pPr marL="171450" indent="-171450">
              <a:lnSpc>
                <a:spcPct val="100000"/>
              </a:lnSpc>
              <a:buFont typeface="Arial" panose="020B0604020202020204" pitchFamily="34" charset="0"/>
              <a:buChar char="•"/>
            </a:pPr>
            <a:r>
              <a:rPr lang="en-US" sz="1200" dirty="0"/>
              <a:t>No change from Scenario 2</a:t>
            </a:r>
          </a:p>
          <a:p>
            <a:pPr>
              <a:lnSpc>
                <a:spcPct val="100000"/>
              </a:lnSpc>
            </a:pPr>
            <a:r>
              <a:rPr lang="en-US" sz="1200" b="1" dirty="0"/>
              <a:t>Scenario 4:</a:t>
            </a:r>
            <a:r>
              <a:rPr lang="en-US" sz="1200" dirty="0"/>
              <a:t> Scenario 2, plus increasing longest run 0.2 and adding 4 acres of snow-making area</a:t>
            </a:r>
          </a:p>
          <a:p>
            <a:pPr marL="171450" indent="-171450">
              <a:lnSpc>
                <a:spcPct val="100000"/>
              </a:lnSpc>
              <a:buFont typeface="Arial" panose="020B0604020202020204" pitchFamily="34" charset="0"/>
              <a:buChar char="•"/>
            </a:pPr>
            <a:r>
              <a:rPr lang="en-US" sz="1200" dirty="0"/>
              <a:t>No change from Scenario 2</a:t>
            </a:r>
          </a:p>
        </p:txBody>
      </p:sp>
      <p:pic>
        <p:nvPicPr>
          <p:cNvPr id="4" name="Picture 3">
            <a:extLst>
              <a:ext uri="{FF2B5EF4-FFF2-40B4-BE49-F238E27FC236}">
                <a16:creationId xmlns:a16="http://schemas.microsoft.com/office/drawing/2014/main" id="{D27209BB-4567-854D-80FE-5949A50CF2F7}"/>
              </a:ext>
            </a:extLst>
          </p:cNvPr>
          <p:cNvPicPr>
            <a:picLocks noChangeAspect="1"/>
          </p:cNvPicPr>
          <p:nvPr/>
        </p:nvPicPr>
        <p:blipFill>
          <a:blip r:embed="rId2"/>
          <a:stretch>
            <a:fillRect/>
          </a:stretch>
        </p:blipFill>
        <p:spPr>
          <a:xfrm>
            <a:off x="6738730" y="3703523"/>
            <a:ext cx="5267736" cy="2853357"/>
          </a:xfrm>
          <a:prstGeom prst="rect">
            <a:avLst/>
          </a:prstGeom>
        </p:spPr>
      </p:pic>
      <p:pic>
        <p:nvPicPr>
          <p:cNvPr id="9" name="Picture 8" descr="Chart, line chart&#10;&#10;Description automatically generated">
            <a:extLst>
              <a:ext uri="{FF2B5EF4-FFF2-40B4-BE49-F238E27FC236}">
                <a16:creationId xmlns:a16="http://schemas.microsoft.com/office/drawing/2014/main" id="{C654E9AA-7C56-6E4B-9B31-6FCA69F12C6C}"/>
              </a:ext>
            </a:extLst>
          </p:cNvPr>
          <p:cNvPicPr>
            <a:picLocks noChangeAspect="1"/>
          </p:cNvPicPr>
          <p:nvPr/>
        </p:nvPicPr>
        <p:blipFill>
          <a:blip r:embed="rId3"/>
          <a:stretch>
            <a:fillRect/>
          </a:stretch>
        </p:blipFill>
        <p:spPr>
          <a:xfrm>
            <a:off x="7109833" y="1143000"/>
            <a:ext cx="4524319" cy="2334433"/>
          </a:xfrm>
          <a:prstGeom prst="rect">
            <a:avLst/>
          </a:prstGeom>
        </p:spPr>
      </p:pic>
    </p:spTree>
    <p:extLst>
      <p:ext uri="{BB962C8B-B14F-4D97-AF65-F5344CB8AC3E}">
        <p14:creationId xmlns:p14="http://schemas.microsoft.com/office/powerpoint/2010/main" val="693004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a:extLst>
              <a:ext uri="{FF2B5EF4-FFF2-40B4-BE49-F238E27FC236}">
                <a16:creationId xmlns:a16="http://schemas.microsoft.com/office/drawing/2014/main" id="{ACC7AE7C-55BC-854D-A69A-343781206E33}"/>
              </a:ext>
            </a:extLst>
          </p:cNvPr>
          <p:cNvSpPr>
            <a:spLocks noGrp="1"/>
          </p:cNvSpPr>
          <p:nvPr>
            <p:ph type="title"/>
          </p:nvPr>
        </p:nvSpPr>
        <p:spPr>
          <a:xfrm>
            <a:off x="1920875" y="25475"/>
            <a:ext cx="6857365" cy="1344612"/>
          </a:xfrm>
        </p:spPr>
        <p:txBody>
          <a:bodyPr anchor="b">
            <a:normAutofit/>
          </a:bodyPr>
          <a:lstStyle/>
          <a:p>
            <a:r>
              <a:rPr lang="en-US" dirty="0"/>
              <a:t>Summary</a:t>
            </a:r>
          </a:p>
        </p:txBody>
      </p:sp>
      <p:sp>
        <p:nvSpPr>
          <p:cNvPr id="3" name="Content Placeholder 2">
            <a:extLst>
              <a:ext uri="{FF2B5EF4-FFF2-40B4-BE49-F238E27FC236}">
                <a16:creationId xmlns:a16="http://schemas.microsoft.com/office/drawing/2014/main" id="{38D464DE-08FE-7544-AF7F-ADBC67DDB795}"/>
              </a:ext>
            </a:extLst>
          </p:cNvPr>
          <p:cNvSpPr>
            <a:spLocks noGrp="1"/>
          </p:cNvSpPr>
          <p:nvPr>
            <p:ph idx="1"/>
          </p:nvPr>
        </p:nvSpPr>
        <p:spPr>
          <a:xfrm>
            <a:off x="580179" y="1560772"/>
            <a:ext cx="4935641" cy="4430697"/>
          </a:xfrm>
        </p:spPr>
        <p:txBody>
          <a:bodyPr>
            <a:normAutofit/>
          </a:bodyPr>
          <a:lstStyle/>
          <a:p>
            <a:pPr>
              <a:lnSpc>
                <a:spcPct val="100000"/>
              </a:lnSpc>
            </a:pPr>
            <a:r>
              <a:rPr lang="en-US" sz="1400" b="1" dirty="0"/>
              <a:t>Problem identified: </a:t>
            </a:r>
          </a:p>
          <a:p>
            <a:pPr marL="285750" indent="-285750">
              <a:lnSpc>
                <a:spcPct val="100000"/>
              </a:lnSpc>
              <a:buFont typeface="Arial" panose="020B0604020202020204" pitchFamily="34" charset="0"/>
              <a:buChar char="•"/>
            </a:pPr>
            <a:r>
              <a:rPr lang="en-US" sz="1400" dirty="0"/>
              <a:t>Covering operating cost of new chairlift</a:t>
            </a:r>
          </a:p>
          <a:p>
            <a:pPr>
              <a:lnSpc>
                <a:spcPct val="100000"/>
              </a:lnSpc>
            </a:pPr>
            <a:endParaRPr lang="en-US" sz="1400" dirty="0"/>
          </a:p>
          <a:p>
            <a:pPr>
              <a:lnSpc>
                <a:spcPct val="100000"/>
              </a:lnSpc>
            </a:pPr>
            <a:r>
              <a:rPr lang="en-US" sz="1400" b="1" dirty="0"/>
              <a:t>Data Wrangling: </a:t>
            </a:r>
          </a:p>
          <a:p>
            <a:pPr marL="285750" indent="-285750">
              <a:lnSpc>
                <a:spcPct val="100000"/>
              </a:lnSpc>
              <a:buFont typeface="Arial" panose="020B0604020202020204" pitchFamily="34" charset="0"/>
              <a:buChar char="•"/>
            </a:pPr>
            <a:r>
              <a:rPr lang="en-US" sz="1400" dirty="0"/>
              <a:t>Removed null value price rows, fixed/removed outliers</a:t>
            </a:r>
          </a:p>
          <a:p>
            <a:pPr>
              <a:lnSpc>
                <a:spcPct val="100000"/>
              </a:lnSpc>
            </a:pPr>
            <a:endParaRPr lang="en-US" sz="1400" dirty="0"/>
          </a:p>
          <a:p>
            <a:pPr>
              <a:lnSpc>
                <a:spcPct val="100000"/>
              </a:lnSpc>
            </a:pPr>
            <a:r>
              <a:rPr lang="en-US" sz="1400" b="1" dirty="0"/>
              <a:t>Exploratory Data Analysis: </a:t>
            </a:r>
          </a:p>
          <a:p>
            <a:pPr marL="285750" indent="-285750">
              <a:lnSpc>
                <a:spcPct val="100000"/>
              </a:lnSpc>
              <a:buFont typeface="Arial" panose="020B0604020202020204" pitchFamily="34" charset="0"/>
              <a:buChar char="•"/>
            </a:pPr>
            <a:r>
              <a:rPr lang="en-US" sz="1400" dirty="0"/>
              <a:t>Identified variables with linear relationship to ticket price</a:t>
            </a:r>
          </a:p>
        </p:txBody>
      </p:sp>
      <p:sp>
        <p:nvSpPr>
          <p:cNvPr id="15" name="Content Placeholder 2">
            <a:extLst>
              <a:ext uri="{FF2B5EF4-FFF2-40B4-BE49-F238E27FC236}">
                <a16:creationId xmlns:a16="http://schemas.microsoft.com/office/drawing/2014/main" id="{1C562FDD-51B6-F14F-83E1-03FB4F34F937}"/>
              </a:ext>
            </a:extLst>
          </p:cNvPr>
          <p:cNvSpPr txBox="1">
            <a:spLocks/>
          </p:cNvSpPr>
          <p:nvPr/>
        </p:nvSpPr>
        <p:spPr>
          <a:xfrm>
            <a:off x="6096000" y="1560773"/>
            <a:ext cx="5515820" cy="4430697"/>
          </a:xfrm>
          <a:prstGeom prst="rect">
            <a:avLst/>
          </a:prstGeom>
        </p:spPr>
        <p:txBody>
          <a:bodyPr vert="horz" lIns="109728" tIns="109728" rIns="109728" bIns="91440" rtlCol="0">
            <a:normAutofit/>
          </a:bodyPr>
          <a:lst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nSpc>
                <a:spcPct val="100000"/>
              </a:lnSpc>
            </a:pPr>
            <a:r>
              <a:rPr lang="en-US" sz="1400" b="1" dirty="0"/>
              <a:t>Pre-Processing and Training:</a:t>
            </a:r>
            <a:endParaRPr lang="en-US" sz="1400" dirty="0"/>
          </a:p>
          <a:p>
            <a:pPr marL="285750" indent="-285750">
              <a:lnSpc>
                <a:spcPct val="100000"/>
              </a:lnSpc>
              <a:buFont typeface="Arial" panose="020B0604020202020204" pitchFamily="34" charset="0"/>
              <a:buChar char="•"/>
            </a:pPr>
            <a:r>
              <a:rPr lang="en-US" sz="1400" dirty="0"/>
              <a:t>Separated train/test sets</a:t>
            </a:r>
          </a:p>
          <a:p>
            <a:pPr marL="285750" indent="-285750">
              <a:lnSpc>
                <a:spcPct val="100000"/>
              </a:lnSpc>
              <a:buFont typeface="Arial" panose="020B0604020202020204" pitchFamily="34" charset="0"/>
              <a:buChar char="•"/>
            </a:pPr>
            <a:r>
              <a:rPr lang="en-US" sz="1400" dirty="0"/>
              <a:t>Created linear regression models and optimized parameters</a:t>
            </a:r>
          </a:p>
          <a:p>
            <a:pPr marL="285750" indent="-285750">
              <a:lnSpc>
                <a:spcPct val="100000"/>
              </a:lnSpc>
              <a:buFont typeface="Arial" panose="020B0604020202020204" pitchFamily="34" charset="0"/>
              <a:buChar char="•"/>
            </a:pPr>
            <a:r>
              <a:rPr lang="en-US" sz="1400" dirty="0"/>
              <a:t>Random Forest model had best fit, lowest MAE.</a:t>
            </a:r>
          </a:p>
          <a:p>
            <a:pPr>
              <a:lnSpc>
                <a:spcPct val="100000"/>
              </a:lnSpc>
            </a:pPr>
            <a:endParaRPr lang="en-US" sz="1400" b="1" dirty="0"/>
          </a:p>
          <a:p>
            <a:pPr>
              <a:lnSpc>
                <a:spcPct val="100000"/>
              </a:lnSpc>
            </a:pPr>
            <a:r>
              <a:rPr lang="en-US" sz="1400" b="1" dirty="0"/>
              <a:t>Modeling:</a:t>
            </a:r>
          </a:p>
          <a:p>
            <a:pPr marL="285750" indent="-285750">
              <a:lnSpc>
                <a:spcPct val="100000"/>
              </a:lnSpc>
              <a:buFont typeface="Arial" panose="020B0604020202020204" pitchFamily="34" charset="0"/>
              <a:buChar char="•"/>
            </a:pPr>
            <a:r>
              <a:rPr lang="en-US" sz="1400" dirty="0"/>
              <a:t>Multiple scenarios run using RF model to test variable sensitivities</a:t>
            </a:r>
          </a:p>
          <a:p>
            <a:pPr>
              <a:lnSpc>
                <a:spcPct val="100000"/>
              </a:lnSpc>
            </a:pPr>
            <a:endParaRPr lang="en-US" sz="1400" dirty="0"/>
          </a:p>
          <a:p>
            <a:pPr>
              <a:lnSpc>
                <a:spcPct val="100000"/>
              </a:lnSpc>
            </a:pPr>
            <a:r>
              <a:rPr lang="en-US" sz="1400" b="1" dirty="0"/>
              <a:t>Conclusions:</a:t>
            </a:r>
          </a:p>
          <a:p>
            <a:pPr marL="285750" indent="-285750">
              <a:lnSpc>
                <a:spcPct val="100000"/>
              </a:lnSpc>
              <a:buFont typeface="Arial" panose="020B0604020202020204" pitchFamily="34" charset="0"/>
              <a:buChar char="•"/>
            </a:pPr>
            <a:r>
              <a:rPr lang="en-US" sz="1400" i="1" u="sng" dirty="0"/>
              <a:t>Increasing ticket price </a:t>
            </a:r>
            <a:r>
              <a:rPr lang="en-US" sz="1400" b="1" i="1" u="sng" dirty="0"/>
              <a:t>$1.99 </a:t>
            </a:r>
            <a:r>
              <a:rPr lang="en-US" sz="1400" i="1" u="sng" dirty="0"/>
              <a:t>will result in </a:t>
            </a:r>
            <a:r>
              <a:rPr lang="en-US" sz="1400" b="1" i="1" u="sng" dirty="0"/>
              <a:t>$3,474,638 </a:t>
            </a:r>
            <a:r>
              <a:rPr lang="en-US" sz="1400" i="1" u="sng" dirty="0"/>
              <a:t>of additional revenue and cover new chairlift operating costs</a:t>
            </a:r>
          </a:p>
          <a:p>
            <a:endParaRPr lang="en-US" sz="1400" dirty="0"/>
          </a:p>
        </p:txBody>
      </p:sp>
      <p:pic>
        <p:nvPicPr>
          <p:cNvPr id="4" name="Picture 3">
            <a:extLst>
              <a:ext uri="{FF2B5EF4-FFF2-40B4-BE49-F238E27FC236}">
                <a16:creationId xmlns:a16="http://schemas.microsoft.com/office/drawing/2014/main" id="{FD55AD8F-A1F0-AA43-ABD9-F4CE8DEC7F83}"/>
              </a:ext>
            </a:extLst>
          </p:cNvPr>
          <p:cNvPicPr>
            <a:picLocks noChangeAspect="1"/>
          </p:cNvPicPr>
          <p:nvPr/>
        </p:nvPicPr>
        <p:blipFill>
          <a:blip r:embed="rId2"/>
          <a:stretch>
            <a:fillRect/>
          </a:stretch>
        </p:blipFill>
        <p:spPr>
          <a:xfrm>
            <a:off x="879486" y="4719014"/>
            <a:ext cx="3781966" cy="2048565"/>
          </a:xfrm>
          <a:prstGeom prst="rect">
            <a:avLst/>
          </a:prstGeom>
        </p:spPr>
      </p:pic>
    </p:spTree>
    <p:extLst>
      <p:ext uri="{BB962C8B-B14F-4D97-AF65-F5344CB8AC3E}">
        <p14:creationId xmlns:p14="http://schemas.microsoft.com/office/powerpoint/2010/main" val="636496006"/>
      </p:ext>
    </p:extLst>
  </p:cSld>
  <p:clrMapOvr>
    <a:masterClrMapping/>
  </p:clrMapOvr>
</p:sld>
</file>

<file path=ppt/theme/theme1.xml><?xml version="1.0" encoding="utf-8"?>
<a:theme xmlns:a="http://schemas.openxmlformats.org/drawingml/2006/main" name="SketchLinesVTI">
  <a:themeElements>
    <a:clrScheme name="AnalogousFromLightSeedRightStep">
      <a:dk1>
        <a:srgbClr val="000000"/>
      </a:dk1>
      <a:lt1>
        <a:srgbClr val="FFFFFF"/>
      </a:lt1>
      <a:dk2>
        <a:srgbClr val="243441"/>
      </a:dk2>
      <a:lt2>
        <a:srgbClr val="E8E3E2"/>
      </a:lt2>
      <a:accent1>
        <a:srgbClr val="7EA9B0"/>
      </a:accent1>
      <a:accent2>
        <a:srgbClr val="7F99BA"/>
      </a:accent2>
      <a:accent3>
        <a:srgbClr val="9697C6"/>
      </a:accent3>
      <a:accent4>
        <a:srgbClr val="967FBA"/>
      </a:accent4>
      <a:accent5>
        <a:srgbClr val="BC94C5"/>
      </a:accent5>
      <a:accent6>
        <a:srgbClr val="BA7FAC"/>
      </a:accent6>
      <a:hlink>
        <a:srgbClr val="AE7369"/>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docProps/app.xml><?xml version="1.0" encoding="utf-8"?>
<Properties xmlns="http://schemas.openxmlformats.org/officeDocument/2006/extended-properties" xmlns:vt="http://schemas.openxmlformats.org/officeDocument/2006/docPropsVTypes">
  <TotalTime>222</TotalTime>
  <Words>666</Words>
  <Application>Microsoft Macintosh PowerPoint</Application>
  <PresentationFormat>Widescreen</PresentationFormat>
  <Paragraphs>83</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Meiryo</vt:lpstr>
      <vt:lpstr>Arial</vt:lpstr>
      <vt:lpstr>Corbel</vt:lpstr>
      <vt:lpstr>SketchLinesVTI</vt:lpstr>
      <vt:lpstr>Big Mountain Resort Ticket Price Analysis</vt:lpstr>
      <vt:lpstr>Problem Identification</vt:lpstr>
      <vt:lpstr>Problem Identification</vt:lpstr>
      <vt:lpstr>Recommendation</vt:lpstr>
      <vt:lpstr>Data Wrangling &amp; EDA</vt:lpstr>
      <vt:lpstr>Pre-Processing &amp; Training</vt:lpstr>
      <vt:lpstr>Scenario Modeling</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Nathan Nushart</dc:creator>
  <cp:lastModifiedBy>Nathan Nushart</cp:lastModifiedBy>
  <cp:revision>19</cp:revision>
  <dcterms:created xsi:type="dcterms:W3CDTF">2021-03-16T13:26:34Z</dcterms:created>
  <dcterms:modified xsi:type="dcterms:W3CDTF">2021-03-16T17:09:26Z</dcterms:modified>
</cp:coreProperties>
</file>

<file path=docProps/thumbnail.jpeg>
</file>